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3" r:id="rId8"/>
    <p:sldId id="264" r:id="rId9"/>
    <p:sldId id="265" r:id="rId10"/>
    <p:sldId id="266" r:id="rId11"/>
    <p:sldId id="267" r:id="rId12"/>
    <p:sldId id="268" r:id="rId13"/>
    <p:sldId id="26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C166F-BAFB-4D96-85BE-8920B7383FCC}" type="datetimeFigureOut">
              <a:rPr lang="en-US" smtClean="0"/>
              <a:pPr/>
              <a:t>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F882E-6A18-4348-9410-F12218C90F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C166F-BAFB-4D96-85BE-8920B7383FCC}" type="datetimeFigureOut">
              <a:rPr lang="en-US" smtClean="0"/>
              <a:pPr/>
              <a:t>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F882E-6A18-4348-9410-F12218C90F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C166F-BAFB-4D96-85BE-8920B7383FCC}" type="datetimeFigureOut">
              <a:rPr lang="en-US" smtClean="0"/>
              <a:pPr/>
              <a:t>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F882E-6A18-4348-9410-F12218C90F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C166F-BAFB-4D96-85BE-8920B7383FCC}" type="datetimeFigureOut">
              <a:rPr lang="en-US" smtClean="0"/>
              <a:pPr/>
              <a:t>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F882E-6A18-4348-9410-F12218C90F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C166F-BAFB-4D96-85BE-8920B7383FCC}" type="datetimeFigureOut">
              <a:rPr lang="en-US" smtClean="0"/>
              <a:pPr/>
              <a:t>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F882E-6A18-4348-9410-F12218C90F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C166F-BAFB-4D96-85BE-8920B7383FCC}" type="datetimeFigureOut">
              <a:rPr lang="en-US" smtClean="0"/>
              <a:pPr/>
              <a:t>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F882E-6A18-4348-9410-F12218C90F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C166F-BAFB-4D96-85BE-8920B7383FCC}" type="datetimeFigureOut">
              <a:rPr lang="en-US" smtClean="0"/>
              <a:pPr/>
              <a:t>1/6/2013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F882E-6A18-4348-9410-F12218C90F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C166F-BAFB-4D96-85BE-8920B7383FCC}" type="datetimeFigureOut">
              <a:rPr lang="en-US" smtClean="0"/>
              <a:pPr/>
              <a:t>1/6/2013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F882E-6A18-4348-9410-F12218C90F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C166F-BAFB-4D96-85BE-8920B7383FCC}" type="datetimeFigureOut">
              <a:rPr lang="en-US" smtClean="0"/>
              <a:pPr/>
              <a:t>1/6/2013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F882E-6A18-4348-9410-F12218C90F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C166F-BAFB-4D96-85BE-8920B7383FCC}" type="datetimeFigureOut">
              <a:rPr lang="en-US" smtClean="0"/>
              <a:pPr/>
              <a:t>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F882E-6A18-4348-9410-F12218C90F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C166F-BAFB-4D96-85BE-8920B7383FCC}" type="datetimeFigureOut">
              <a:rPr lang="en-US" smtClean="0"/>
              <a:pPr/>
              <a:t>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F882E-6A18-4348-9410-F12218C90F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C166F-BAFB-4D96-85BE-8920B7383FCC}" type="datetimeFigureOut">
              <a:rPr lang="en-US" smtClean="0"/>
              <a:pPr/>
              <a:t>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7F882E-6A18-4348-9410-F12218C90FC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3295650"/>
          </a:xfrm>
        </p:spPr>
        <p:txBody>
          <a:bodyPr/>
          <a:lstStyle/>
          <a:p>
            <a:r>
              <a:rPr lang="en-US" dirty="0" smtClean="0"/>
              <a:t>Questioning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2667000"/>
            <a:ext cx="6324600" cy="1143000"/>
          </a:xfrm>
        </p:spPr>
        <p:txBody>
          <a:bodyPr/>
          <a:lstStyle/>
          <a:p>
            <a:r>
              <a:rPr lang="en-US" dirty="0" smtClean="0"/>
              <a:t>There is no such thing as a stupid question.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200400" y="4953000"/>
            <a:ext cx="441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Oh yeah?</a:t>
            </a:r>
            <a:endParaRPr 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Redirection and Probing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 and P are positively related to achievement when  they are explicitly focused: clarity, accuracy, plausibility.</a:t>
            </a:r>
          </a:p>
          <a:p>
            <a:r>
              <a:rPr lang="en-US" dirty="0" smtClean="0"/>
              <a:t>R and P are unrelated to achievement when they are vague.</a:t>
            </a:r>
          </a:p>
          <a:p>
            <a:r>
              <a:rPr lang="en-US" dirty="0" smtClean="0"/>
              <a:t>Acknowledging correct responses as such is positively related to achievement.</a:t>
            </a:r>
          </a:p>
          <a:p>
            <a:r>
              <a:rPr lang="en-US" dirty="0" smtClean="0"/>
              <a:t>Praise is positively related to achievement when it is used sparingly and is directly related to the student response and sincere and credible.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Guidelines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900" dirty="0" smtClean="0"/>
              <a:t>Think carefully about your questions!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900" dirty="0" smtClean="0"/>
              <a:t>When teaching factual material, keep up a brisk </a:t>
            </a:r>
            <a:r>
              <a:rPr lang="en-US" sz="3900" dirty="0"/>
              <a:t>i</a:t>
            </a:r>
            <a:r>
              <a:rPr lang="en-US" sz="3900" dirty="0" smtClean="0"/>
              <a:t>nstructional pace – frequent lower cognitive questions.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900" dirty="0" smtClean="0"/>
              <a:t>With older and high ability students, ask questions before as well as after material has been studied.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900" dirty="0" smtClean="0"/>
              <a:t>Question younger and lower ability students only after material has been read and studied.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900" dirty="0" smtClean="0"/>
              <a:t>Do not ask vague or tricky questions that are too abstract!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900" dirty="0" smtClean="0"/>
              <a:t>Balance questions on a volunteer basis with those where everyone is expected to respond and/or no one know who will be asked to respond.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Things to 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ABCDE  cards/ hold up fingers </a:t>
            </a:r>
          </a:p>
          <a:p>
            <a:r>
              <a:rPr lang="en-US" dirty="0" smtClean="0"/>
              <a:t>Answering first on paper or in pairs</a:t>
            </a:r>
          </a:p>
          <a:p>
            <a:r>
              <a:rPr lang="en-US" dirty="0" smtClean="0"/>
              <a:t>Ask students to write down questions</a:t>
            </a:r>
          </a:p>
          <a:p>
            <a:r>
              <a:rPr lang="en-US" dirty="0" smtClean="0"/>
              <a:t>Add on responses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 we ask 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3000" dirty="0"/>
              <a:t>To provide a model of </a:t>
            </a:r>
            <a:r>
              <a:rPr lang="en-US" sz="3000" dirty="0" smtClean="0"/>
              <a:t>language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3000" dirty="0"/>
              <a:t>To find out what students know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3000" dirty="0"/>
              <a:t>To check understanding*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3000" dirty="0"/>
              <a:t>To get the students to be more active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3000" dirty="0"/>
              <a:t>To direct attention to a topic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3000" dirty="0"/>
              <a:t>To offer other input - the stronger students – to the weaker ones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3000" dirty="0"/>
              <a:t>To invite weaker students to participate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3000" dirty="0"/>
              <a:t>To stimulate thinking**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3000" dirty="0"/>
              <a:t>To get learners to review material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3000" dirty="0"/>
              <a:t>To encourage self expression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3000" dirty="0"/>
              <a:t>To communicate to learners that the teacher is interested</a:t>
            </a:r>
          </a:p>
          <a:p>
            <a:pPr lvl="1"/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you understand?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>
              <a:buNone/>
            </a:pPr>
            <a:r>
              <a:rPr lang="en-US" dirty="0"/>
              <a:t>"Ok, here is your last chance. If you don't ask any questions, then you understand completely, and I am free to go on to the next subject. Because I asked this fair question, and gave you a fair chance to answer, I am absolved from any lack of understanding on your part</a:t>
            </a:r>
            <a:r>
              <a:rPr lang="en-US" dirty="0" smtClean="0"/>
              <a:t>.“</a:t>
            </a:r>
          </a:p>
          <a:p>
            <a:pPr lvl="0"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You do not understand what you do not understand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Questions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Closed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2800" dirty="0" smtClean="0"/>
              <a:t>Lower Cognitive</a:t>
            </a:r>
          </a:p>
          <a:p>
            <a:r>
              <a:rPr lang="en-US" sz="2800" dirty="0" smtClean="0"/>
              <a:t>Direct, recall, knowledge</a:t>
            </a:r>
          </a:p>
          <a:p>
            <a:r>
              <a:rPr lang="en-US" sz="2800" dirty="0" smtClean="0"/>
              <a:t>LOTS</a:t>
            </a:r>
          </a:p>
          <a:p>
            <a:r>
              <a:rPr lang="en-US" sz="2800" dirty="0" smtClean="0"/>
              <a:t>Good with younger children</a:t>
            </a:r>
          </a:p>
          <a:p>
            <a:r>
              <a:rPr lang="en-US" sz="2800" dirty="0" smtClean="0"/>
              <a:t>Effective when the purpose is to impart factual knowledge and helping students to memorize things</a:t>
            </a:r>
          </a:p>
          <a:p>
            <a:r>
              <a:rPr lang="en-US" sz="2800" dirty="0" smtClean="0"/>
              <a:t>Teachers sometimes use these when asking students they perceive as poor or slow learners</a:t>
            </a:r>
          </a:p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Open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200" dirty="0" smtClean="0"/>
              <a:t>Higher Cognitive</a:t>
            </a:r>
          </a:p>
          <a:p>
            <a:r>
              <a:rPr lang="en-US" sz="2200" dirty="0" smtClean="0"/>
              <a:t>Interpretive, evaluative, inquiry, inferential and synthesis</a:t>
            </a:r>
          </a:p>
          <a:p>
            <a:r>
              <a:rPr lang="en-US" sz="2200" dirty="0" smtClean="0"/>
              <a:t>HOTS</a:t>
            </a:r>
          </a:p>
          <a:p>
            <a:r>
              <a:rPr lang="en-US" sz="2200" dirty="0" smtClean="0"/>
              <a:t>For older students, increases on-task behavior, length of student responses, number of responses, use of complete sentences, relevant questions ASKED by students</a:t>
            </a:r>
          </a:p>
          <a:p>
            <a:r>
              <a:rPr lang="en-US" sz="2200" dirty="0" smtClean="0"/>
              <a:t>Teachers sometimes use these when asking students they perceive as strong or fast learners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ways to evaluate questions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Genuine</a:t>
            </a:r>
          </a:p>
          <a:p>
            <a:r>
              <a:rPr lang="en-US" dirty="0" smtClean="0"/>
              <a:t>Question asked and honestly responded to</a:t>
            </a:r>
          </a:p>
          <a:p>
            <a:r>
              <a:rPr lang="en-US" dirty="0" smtClean="0"/>
              <a:t>Clear</a:t>
            </a:r>
          </a:p>
          <a:p>
            <a:r>
              <a:rPr lang="en-US" dirty="0" smtClean="0"/>
              <a:t>Learning Value</a:t>
            </a:r>
          </a:p>
          <a:p>
            <a:r>
              <a:rPr lang="en-US" dirty="0" smtClean="0"/>
              <a:t>Interesting</a:t>
            </a:r>
          </a:p>
          <a:p>
            <a:r>
              <a:rPr lang="en-US" dirty="0" smtClean="0"/>
              <a:t>Availability</a:t>
            </a:r>
          </a:p>
          <a:p>
            <a:r>
              <a:rPr lang="en-US" dirty="0" smtClean="0"/>
              <a:t>Extension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Display</a:t>
            </a:r>
          </a:p>
          <a:p>
            <a:r>
              <a:rPr lang="en-US" dirty="0" smtClean="0"/>
              <a:t>Guess what I want you to say</a:t>
            </a:r>
          </a:p>
          <a:p>
            <a:r>
              <a:rPr lang="en-US" dirty="0" smtClean="0"/>
              <a:t>Vague</a:t>
            </a:r>
          </a:p>
          <a:p>
            <a:r>
              <a:rPr lang="en-US" dirty="0" smtClean="0"/>
              <a:t>Filling time</a:t>
            </a:r>
          </a:p>
          <a:p>
            <a:r>
              <a:rPr lang="en-US" dirty="0" smtClean="0"/>
              <a:t>Not interesting</a:t>
            </a:r>
          </a:p>
          <a:p>
            <a:r>
              <a:rPr lang="en-US" dirty="0" smtClean="0"/>
              <a:t>Not really known</a:t>
            </a:r>
          </a:p>
          <a:p>
            <a:r>
              <a:rPr lang="en-US" dirty="0" smtClean="0"/>
              <a:t>Single answer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Classroom time spent in questioning is between 35 and 50%</a:t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295400" y="2514600"/>
          <a:ext cx="6096000" cy="38100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096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WHAT</a:t>
                      </a:r>
                      <a:r>
                        <a:rPr lang="en-US" sz="2000" baseline="0" dirty="0" smtClean="0"/>
                        <a:t> DOES THE RESEARCH SAY?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Instruction</a:t>
                      </a:r>
                      <a:r>
                        <a:rPr lang="en-US" sz="2000" baseline="0" dirty="0" smtClean="0"/>
                        <a:t> with questioning is more effective in producing achievement gains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Recitation questions help</a:t>
                      </a:r>
                      <a:r>
                        <a:rPr lang="en-US" sz="2000" baseline="0" dirty="0" smtClean="0"/>
                        <a:t> students perform better on test items previously asked as recitation questions. LEARNING FACTS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Questions</a:t>
                      </a:r>
                      <a:r>
                        <a:rPr lang="en-US" sz="2000" baseline="0" dirty="0" smtClean="0"/>
                        <a:t> which focus students on salient elements in the lesson result in better comprehension.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A high frequency of questions does NOT enhance the learning of more complex material – some researchers have even found a negative 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371600" y="838200"/>
            <a:ext cx="594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Wait Time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24000" y="1828800"/>
            <a:ext cx="6477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The average wait time teachers allow after posing a question is one second or less.</a:t>
            </a:r>
          </a:p>
          <a:p>
            <a:endParaRPr lang="en-US" sz="2000" dirty="0"/>
          </a:p>
          <a:p>
            <a:r>
              <a:rPr lang="en-US" sz="2000" dirty="0" smtClean="0"/>
              <a:t>Students perceived as slow or poor learners are given even less wait time than those teachers view as more capable.</a:t>
            </a:r>
          </a:p>
          <a:p>
            <a:endParaRPr lang="en-US" sz="2000" dirty="0"/>
          </a:p>
          <a:p>
            <a:r>
              <a:rPr lang="en-US" sz="2000" dirty="0" smtClean="0"/>
              <a:t>A wait time of 3 seconds is most positively related to achievement – not longer and not shorter – for lower cognitive questions.</a:t>
            </a:r>
          </a:p>
          <a:p>
            <a:endParaRPr lang="en-US" sz="2000" dirty="0"/>
          </a:p>
          <a:p>
            <a:r>
              <a:rPr lang="en-US" sz="2000" dirty="0" smtClean="0"/>
              <a:t>There is no threshold for higher cognitive questions and students seem to become more engaged and perform better and better the longer the teacher is willing to wait.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Increasing wait time beyond three second is positively related to: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improvement in student achievement</a:t>
            </a:r>
          </a:p>
          <a:p>
            <a:r>
              <a:rPr lang="en-US" dirty="0" smtClean="0"/>
              <a:t>improvement in student retention</a:t>
            </a:r>
          </a:p>
          <a:p>
            <a:r>
              <a:rPr lang="en-US" dirty="0" smtClean="0"/>
              <a:t>increase in responses</a:t>
            </a:r>
          </a:p>
          <a:p>
            <a:r>
              <a:rPr lang="en-US" dirty="0" smtClean="0"/>
              <a:t>increase in length of responses</a:t>
            </a:r>
          </a:p>
          <a:p>
            <a:r>
              <a:rPr lang="en-US" dirty="0" smtClean="0"/>
              <a:t>increase in number of unsolicited responses</a:t>
            </a:r>
          </a:p>
          <a:p>
            <a:r>
              <a:rPr lang="en-US" dirty="0" smtClean="0"/>
              <a:t>decrease in students’ failure to respond</a:t>
            </a:r>
          </a:p>
          <a:p>
            <a:r>
              <a:rPr lang="en-US" dirty="0"/>
              <a:t>i</a:t>
            </a:r>
            <a:r>
              <a:rPr lang="en-US" dirty="0" smtClean="0"/>
              <a:t>ncrease in response among students who do not normally respond</a:t>
            </a:r>
          </a:p>
          <a:p>
            <a:r>
              <a:rPr lang="en-US" dirty="0" smtClean="0"/>
              <a:t>decrease in student interruptions</a:t>
            </a:r>
          </a:p>
          <a:p>
            <a:r>
              <a:rPr lang="en-US" dirty="0" smtClean="0"/>
              <a:t>expansion of the variety of the responses</a:t>
            </a:r>
          </a:p>
          <a:p>
            <a:r>
              <a:rPr lang="en-US" dirty="0" smtClean="0"/>
              <a:t>increase in number of questions posed by students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Increase of wait time beyond 3 seconds is positively related to the following teacher outcomes: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teachers listen more and engage students in more discussions</a:t>
            </a:r>
          </a:p>
          <a:p>
            <a:r>
              <a:rPr lang="en-US" dirty="0" smtClean="0"/>
              <a:t>flexibility of teacher responses improves</a:t>
            </a:r>
          </a:p>
          <a:p>
            <a:r>
              <a:rPr lang="en-US" dirty="0" smtClean="0"/>
              <a:t>expectations regarding students thought of as slow or weak increases</a:t>
            </a:r>
          </a:p>
          <a:p>
            <a:r>
              <a:rPr lang="en-US" dirty="0" smtClean="0"/>
              <a:t>variety of questions is expanded</a:t>
            </a:r>
          </a:p>
          <a:p>
            <a:r>
              <a:rPr lang="en-US" dirty="0" smtClean="0"/>
              <a:t>increase in the number of higher cognitive questions in general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777</Words>
  <Application>Microsoft Office PowerPoint</Application>
  <PresentationFormat>On-screen Show (4:3)</PresentationFormat>
  <Paragraphs>96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Questioning</vt:lpstr>
      <vt:lpstr>Why do we ask questions?</vt:lpstr>
      <vt:lpstr>Do you understand?</vt:lpstr>
      <vt:lpstr>Types of Questions</vt:lpstr>
      <vt:lpstr>Other ways to evaluate questions</vt:lpstr>
      <vt:lpstr> Classroom time spent in questioning is between 35 and 50% </vt:lpstr>
      <vt:lpstr>Slide 7</vt:lpstr>
      <vt:lpstr>Increasing wait time beyond three second is positively related to:</vt:lpstr>
      <vt:lpstr>Increase of wait time beyond 3 seconds is positively related to the following teacher outcomes:</vt:lpstr>
      <vt:lpstr>Redirection and Probing</vt:lpstr>
      <vt:lpstr>Guidelines</vt:lpstr>
      <vt:lpstr>Things to try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Questioning</dc:title>
  <dc:creator>Deborah</dc:creator>
  <cp:lastModifiedBy>Deborah</cp:lastModifiedBy>
  <cp:revision>7</cp:revision>
  <dcterms:created xsi:type="dcterms:W3CDTF">2010-12-16T05:21:17Z</dcterms:created>
  <dcterms:modified xsi:type="dcterms:W3CDTF">2013-01-06T12:42:01Z</dcterms:modified>
</cp:coreProperties>
</file>